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9"/>
  </p:notesMasterIdLst>
  <p:sldIdLst>
    <p:sldId id="294" r:id="rId2"/>
    <p:sldId id="344" r:id="rId3"/>
    <p:sldId id="317" r:id="rId4"/>
    <p:sldId id="345" r:id="rId5"/>
    <p:sldId id="346" r:id="rId6"/>
    <p:sldId id="348" r:id="rId7"/>
    <p:sldId id="347" r:id="rId8"/>
    <p:sldId id="349" r:id="rId9"/>
    <p:sldId id="307" r:id="rId10"/>
    <p:sldId id="312" r:id="rId11"/>
    <p:sldId id="327" r:id="rId12"/>
    <p:sldId id="350" r:id="rId13"/>
    <p:sldId id="351" r:id="rId14"/>
    <p:sldId id="352" r:id="rId15"/>
    <p:sldId id="333" r:id="rId16"/>
    <p:sldId id="353" r:id="rId17"/>
    <p:sldId id="354" r:id="rId18"/>
    <p:sldId id="355" r:id="rId19"/>
    <p:sldId id="356" r:id="rId20"/>
    <p:sldId id="306" r:id="rId21"/>
    <p:sldId id="313" r:id="rId22"/>
    <p:sldId id="337" r:id="rId23"/>
    <p:sldId id="338" r:id="rId24"/>
    <p:sldId id="342" r:id="rId25"/>
    <p:sldId id="357" r:id="rId26"/>
    <p:sldId id="336" r:id="rId27"/>
    <p:sldId id="303" r:id="rId28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7000"/>
    <a:srgbClr val="9CCB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5447" autoAdjust="0"/>
  </p:normalViewPr>
  <p:slideViewPr>
    <p:cSldViewPr snapToGrid="0">
      <p:cViewPr varScale="1">
        <p:scale>
          <a:sx n="63" d="100"/>
          <a:sy n="63" d="100"/>
        </p:scale>
        <p:origin x="138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gif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338" y="0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719DF5-8514-4227-BBCA-66992046EE5F}" type="datetimeFigureOut">
              <a:rPr lang="en-US" smtClean="0"/>
              <a:t>3/10/2017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5" y="4416425"/>
            <a:ext cx="56070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338" y="8829675"/>
            <a:ext cx="3038475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6764A1-EFCC-4F23-96B5-57F53172A0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802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921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921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of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370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Mikey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69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58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Video on how</a:t>
            </a:r>
            <a:r>
              <a:rPr lang="en-US" baseline="0" dirty="0"/>
              <a:t> the internet works</a:t>
            </a:r>
          </a:p>
          <a:p>
            <a:r>
              <a:rPr lang="en-US" baseline="0" dirty="0"/>
              <a:t>Walk through steps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802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921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921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921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921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6764A1-EFCC-4F23-96B5-57F53172A08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792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E5243-F52A-4D37-9694-EB26C6C31910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7B6E1-634A-48DC-9E8B-D894023267EF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153727"/>
            <a:ext cx="10772775" cy="877565"/>
          </a:xfrm>
        </p:spPr>
        <p:txBody>
          <a:bodyPr>
            <a:normAutofit/>
          </a:bodyPr>
          <a:lstStyle>
            <a:lvl1pPr>
              <a:defRPr sz="440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519348"/>
            <a:ext cx="10753725" cy="425851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2D3E9E-A95C-48F2-B4BF-A71542E0BE9A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52B5-7A2F-4CC8-B7CE-9234E21C2837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DA07A-9201-4B4B-BAF2-015AFA30F520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D7E00A-486F-4252-8B1D-E32645521F49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F5F92-E675-4B36-9A60-69A962A68675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E2C9B-5FA2-460D-9BE7-B0812FC2A6FF}" type="datetimeFigureOut">
              <a:rPr lang="en-US" dirty="0"/>
              <a:t>3/10/2017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3/10/2017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gif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105" t="20859" r="10556" b="30866"/>
          <a:stretch/>
        </p:blipFill>
        <p:spPr>
          <a:xfrm>
            <a:off x="2489634" y="1255789"/>
            <a:ext cx="7212732" cy="288338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06190" y="4139172"/>
            <a:ext cx="4549140" cy="1543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CISM 190: Intro to Tech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March 2017</a:t>
            </a:r>
            <a:endParaRPr lang="en-GB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W</a:t>
            </a:r>
            <a:r>
              <a:rPr lang="en-GB" dirty="0">
                <a:solidFill>
                  <a:schemeClr val="tx1"/>
                </a:solidFill>
              </a:rPr>
              <a:t>eek 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22493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613" y="189204"/>
            <a:ext cx="10772775" cy="1602792"/>
          </a:xfrm>
        </p:spPr>
        <p:txBody>
          <a:bodyPr>
            <a:normAutofit/>
          </a:bodyPr>
          <a:lstStyle/>
          <a:p>
            <a:r>
              <a:rPr lang="en-US" sz="4800" b="1" dirty="0"/>
              <a:t>Computer Programming</a:t>
            </a:r>
          </a:p>
        </p:txBody>
      </p:sp>
      <p:pic>
        <p:nvPicPr>
          <p:cNvPr id="4" name="What Most Schools Don't Teach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261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413" y="646404"/>
            <a:ext cx="10772775" cy="919506"/>
          </a:xfrm>
        </p:spPr>
        <p:txBody>
          <a:bodyPr>
            <a:normAutofit/>
          </a:bodyPr>
          <a:lstStyle/>
          <a:p>
            <a:r>
              <a:rPr lang="en-US" sz="4800" b="1" dirty="0"/>
              <a:t>What is a computer?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33413" y="1637483"/>
            <a:ext cx="113380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545454"/>
                </a:solidFill>
                <a:latin typeface="Roboto"/>
              </a:rPr>
              <a:t>Computer: </a:t>
            </a:r>
            <a:r>
              <a:rPr lang="en-GB" dirty="0">
                <a:solidFill>
                  <a:srgbClr val="545454"/>
                </a:solidFill>
                <a:latin typeface="Roboto"/>
              </a:rPr>
              <a:t>An electronic device that stores and manipulates information – a computer is a counting device! </a:t>
            </a:r>
            <a:endParaRPr lang="en-GB" dirty="0"/>
          </a:p>
        </p:txBody>
      </p:sp>
      <p:pic>
        <p:nvPicPr>
          <p:cNvPr id="2050" name="Picture 2" descr="Image result for abacu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6453" y="2681158"/>
            <a:ext cx="1544303" cy="1098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calculato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7127" y="2331668"/>
            <a:ext cx="1654332" cy="1447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://apple-history.com/images/models/imac.gif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742" y="2331668"/>
            <a:ext cx="1834229" cy="1402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Related imag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398" y="4287425"/>
            <a:ext cx="1942119" cy="1567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Image result for smartphon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3341" y="4366937"/>
            <a:ext cx="1423006" cy="1423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Image result for laptop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1348" y="4528477"/>
            <a:ext cx="2454515" cy="14974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3703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413" y="646404"/>
            <a:ext cx="10772775" cy="919506"/>
          </a:xfrm>
        </p:spPr>
        <p:txBody>
          <a:bodyPr>
            <a:normAutofit/>
          </a:bodyPr>
          <a:lstStyle/>
          <a:p>
            <a:r>
              <a:rPr lang="en-US" sz="4800" b="1" dirty="0"/>
              <a:t>Hardware vs. Software</a:t>
            </a:r>
          </a:p>
        </p:txBody>
      </p:sp>
      <p:pic>
        <p:nvPicPr>
          <p:cNvPr id="4098" name="Picture 2" descr="Image result for computer hardwa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235" y="2765459"/>
            <a:ext cx="3410449" cy="3424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computer softwar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48" r="11936"/>
          <a:stretch/>
        </p:blipFill>
        <p:spPr bwMode="auto">
          <a:xfrm>
            <a:off x="6593305" y="2971525"/>
            <a:ext cx="3803530" cy="2611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854242" y="1780674"/>
            <a:ext cx="3597442" cy="7700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Hardware: the physical parts of a computer system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593305" y="1780673"/>
            <a:ext cx="3970421" cy="7700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Software: the set of instructions &amp; stored data that make computers useful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726430" y="1565910"/>
            <a:ext cx="5532120" cy="4754880"/>
          </a:xfrm>
          <a:prstGeom prst="rect">
            <a:avLst/>
          </a:prstGeom>
          <a:noFill/>
          <a:ln w="2857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Focus of this class</a:t>
            </a:r>
            <a:endParaRPr lang="en-GB" sz="3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381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software work?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2033698"/>
            <a:ext cx="10753725" cy="4258517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Binary: </a:t>
            </a:r>
            <a:r>
              <a:rPr lang="en-US" dirty="0"/>
              <a:t>Electric pulses (often represented by 1’s and 0’s) that make up the information that is stored &amp; processed by a computer</a:t>
            </a:r>
          </a:p>
          <a:p>
            <a:pPr marL="685800" lvl="1" indent="-285750">
              <a:buFont typeface="Arial" panose="020B0604020202020204" pitchFamily="34" charset="0"/>
              <a:buChar char="•"/>
            </a:pPr>
            <a:r>
              <a:rPr lang="en-US" dirty="0"/>
              <a:t>Bits, bytes, kilobytes, megabytes, gigabytes, etc.</a:t>
            </a:r>
          </a:p>
          <a:p>
            <a:pPr marL="685800" lvl="1" indent="-285750">
              <a:buFont typeface="Arial" panose="020B0604020202020204" pitchFamily="34" charset="0"/>
              <a:buChar char="•"/>
            </a:pPr>
            <a:r>
              <a:rPr lang="en-US" dirty="0"/>
              <a:t>Quick translation: “b” in English = 01100010 in binary!</a:t>
            </a:r>
          </a:p>
          <a:p>
            <a:pPr marL="685800" lvl="1" indent="-285750">
              <a:buFont typeface="Arial" panose="020B0604020202020204" pitchFamily="34" charset="0"/>
              <a:buChar char="•"/>
            </a:pPr>
            <a:r>
              <a:rPr lang="en-US" dirty="0"/>
              <a:t>When someone uses it for programming = “machine code”</a:t>
            </a:r>
          </a:p>
          <a:p>
            <a:pPr marL="400050" lvl="1" indent="0">
              <a:buNone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/>
              <a:t>P</a:t>
            </a:r>
            <a:r>
              <a:rPr lang="en-GB" b="1" dirty="0" err="1"/>
              <a:t>rogramming</a:t>
            </a:r>
            <a:r>
              <a:rPr lang="en-GB" b="1" dirty="0"/>
              <a:t> language: </a:t>
            </a:r>
            <a:r>
              <a:rPr lang="en-GB" dirty="0"/>
              <a:t>an almost-English language that helps someone tell a computer what to do</a:t>
            </a:r>
            <a:endParaRPr lang="en-US" dirty="0"/>
          </a:p>
          <a:p>
            <a:pPr marL="598932" lvl="1">
              <a:buFont typeface="Arial" panose="020B0604020202020204" pitchFamily="34" charset="0"/>
              <a:buChar char="•"/>
            </a:pPr>
            <a:r>
              <a:rPr lang="en-US" dirty="0"/>
              <a:t>S</a:t>
            </a:r>
            <a:r>
              <a:rPr lang="en-GB" dirty="0" err="1"/>
              <a:t>impler</a:t>
            </a:r>
            <a:r>
              <a:rPr lang="en-GB" dirty="0"/>
              <a:t> than trying to write in binary (they used to do stuff like that!)</a:t>
            </a:r>
          </a:p>
          <a:p>
            <a:pPr marL="598932" lvl="1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GB" dirty="0" err="1"/>
              <a:t>xamples</a:t>
            </a:r>
            <a:r>
              <a:rPr lang="en-GB" dirty="0"/>
              <a:t>: HTML, JavaScript, Python, Ruby, etc.</a:t>
            </a:r>
          </a:p>
          <a:p>
            <a:pPr marL="598932" lvl="1">
              <a:buFont typeface="Arial" panose="020B0604020202020204" pitchFamily="34" charset="0"/>
              <a:buChar char="•"/>
            </a:pPr>
            <a:endParaRPr lang="en-GB" b="1" dirty="0"/>
          </a:p>
          <a:p>
            <a:pPr marL="342900" indent="-342900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Program: </a:t>
            </a:r>
            <a:r>
              <a:rPr lang="en-US" dirty="0"/>
              <a:t>a set of instructions for a computer, written in a programming language</a:t>
            </a:r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6656" y="1119299"/>
            <a:ext cx="10753725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When software “runs” on computer hardware, it’s using electric pulses (a lot of them!) to represent information on a computer’s circuits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29606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types of software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615661"/>
            <a:ext cx="6858381" cy="425851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Operating system: </a:t>
            </a:r>
            <a:r>
              <a:rPr lang="en-GB" dirty="0"/>
              <a:t>performs basic tasks, such as recognizing input from the keyboard, sending output to the display screen, and launching applications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E</a:t>
            </a:r>
            <a:r>
              <a:rPr lang="en-GB" dirty="0" err="1"/>
              <a:t>xamples</a:t>
            </a:r>
            <a:r>
              <a:rPr lang="en-GB" dirty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Application: </a:t>
            </a:r>
            <a:r>
              <a:rPr lang="en-US" dirty="0"/>
              <a:t>a program that runs on an operating system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Examples?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Browser: </a:t>
            </a:r>
            <a:r>
              <a:rPr lang="en-US" dirty="0"/>
              <a:t>A specific type of application that processes and displays HTML files</a:t>
            </a:r>
          </a:p>
          <a:p>
            <a:pPr marL="628650" lvl="1" indent="-285750">
              <a:buFont typeface="Arial" panose="020B0604020202020204" pitchFamily="34" charset="0"/>
              <a:buChar char="•"/>
            </a:pPr>
            <a:r>
              <a:rPr lang="en-US" dirty="0"/>
              <a:t>Examples?</a:t>
            </a:r>
            <a:endParaRPr lang="en-GB" dirty="0"/>
          </a:p>
        </p:txBody>
      </p:sp>
      <p:pic>
        <p:nvPicPr>
          <p:cNvPr id="5122" name="Picture 2" descr="https://upload.wikimedia.org/wikipedia/commons/thumb/8/87/Operating_system_placement_(software).svg/170px-Operating_system_placement_(software)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265" y="1519348"/>
            <a:ext cx="2937782" cy="4354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24852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playback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85725"/>
            <a:ext cx="9029700" cy="6772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773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when I visit a website?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495300" y="2057618"/>
            <a:ext cx="1092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3200" b="1" dirty="0">
                <a:latin typeface="+mj-lt"/>
              </a:rPr>
              <a:t>Step 1:  </a:t>
            </a:r>
            <a:r>
              <a:rPr lang="en-US" sz="3200" dirty="0">
                <a:latin typeface="+mj-lt"/>
              </a:rPr>
              <a:t>Type an address into the search bar in your browser</a:t>
            </a:r>
            <a:endParaRPr lang="en-US" sz="2400" dirty="0">
              <a:latin typeface="+mj-lt"/>
            </a:endParaRPr>
          </a:p>
        </p:txBody>
      </p:sp>
      <p:pic>
        <p:nvPicPr>
          <p:cNvPr id="5" name="Picture 2" descr="Typing girldevelopit.com into an address ba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75" y="2767012"/>
            <a:ext cx="7115175" cy="1943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92102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when I visit a website?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657224" y="1172428"/>
            <a:ext cx="1092200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3200" b="1" dirty="0">
                <a:latin typeface="+mj-lt"/>
              </a:rPr>
              <a:t>Step 2:  </a:t>
            </a:r>
            <a:r>
              <a:rPr lang="en-US" sz="3200" dirty="0">
                <a:latin typeface="+mj-lt"/>
              </a:rPr>
              <a:t>Your computer performs a DNS lookup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Each website has a unique code,  called an IP address, that is like a phone number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DNS (or domain name servers), are like phone books. The DNS servers will connect you to the right server</a:t>
            </a:r>
          </a:p>
          <a:p>
            <a:pPr lvl="1" fontAlgn="base"/>
            <a:r>
              <a:rPr lang="en-US" sz="2400" dirty="0"/>
              <a:t>		girldevelopit.com → 205.178.189.129</a:t>
            </a:r>
            <a:endParaRPr lang="en-US" sz="2400" dirty="0">
              <a:latin typeface="+mj-lt"/>
            </a:endParaRPr>
          </a:p>
          <a:p>
            <a:pPr lvl="1" fontAlgn="base"/>
            <a:endParaRPr lang="en-US" sz="2400" dirty="0">
              <a:latin typeface="+mj-lt"/>
            </a:endParaRPr>
          </a:p>
          <a:p>
            <a:pPr lvl="1" fontAlgn="base"/>
            <a:r>
              <a:rPr lang="en-US" sz="3200" b="1" dirty="0">
                <a:latin typeface="+mj-lt"/>
              </a:rPr>
              <a:t>Step 3: </a:t>
            </a:r>
            <a:r>
              <a:rPr lang="en-US" sz="3200" dirty="0">
                <a:latin typeface="+mj-lt"/>
              </a:rPr>
              <a:t>Your computer connects to the server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+mj-lt"/>
              </a:rPr>
              <a:t>Your computer uses that IP address to find the correct web server and sends  a request for a page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80417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happens when I visit a website?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854075" y="1054318"/>
            <a:ext cx="109220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3200" b="1" dirty="0">
                <a:latin typeface="+mj-lt"/>
              </a:rPr>
              <a:t>Step 4:  </a:t>
            </a:r>
            <a:r>
              <a:rPr lang="en-US" sz="3200" dirty="0">
                <a:latin typeface="+mj-lt"/>
              </a:rPr>
              <a:t>The server responds to your request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3200" dirty="0"/>
              <a:t>The server processes your request and finds the right files. Sometimes it has to "compile" a page from code and other sources, like a database.</a:t>
            </a:r>
          </a:p>
          <a:p>
            <a:pPr lvl="1" fontAlgn="base"/>
            <a:r>
              <a:rPr lang="en-US" sz="3200" b="1" dirty="0">
                <a:latin typeface="+mj-lt"/>
              </a:rPr>
              <a:t>Step 5: </a:t>
            </a:r>
            <a:r>
              <a:rPr lang="en-US" sz="3200" dirty="0">
                <a:latin typeface="+mj-lt"/>
              </a:rPr>
              <a:t>The server sends your computer the files 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3200" dirty="0"/>
              <a:t>This is usually an HTML page, with some CSS, JavaScript, or media files.</a:t>
            </a:r>
          </a:p>
          <a:p>
            <a:pPr lvl="1" fontAlgn="base"/>
            <a:r>
              <a:rPr lang="en-US" sz="3200" b="1" dirty="0"/>
              <a:t>Step 6: </a:t>
            </a:r>
            <a:r>
              <a:rPr lang="en-US" sz="3200" dirty="0"/>
              <a:t>Your browser displays the files</a:t>
            </a:r>
          </a:p>
          <a:p>
            <a:pPr marL="914400" lvl="1" indent="-457200" fontAlgn="base">
              <a:buFont typeface="Arial" panose="020B0604020202020204" pitchFamily="34" charset="0"/>
              <a:buChar char="•"/>
            </a:pPr>
            <a:r>
              <a:rPr lang="en-US" sz="3200" dirty="0"/>
              <a:t>Your browser interprets the code and assembles all the files into a page you can see and use. Each browser does this slightly differently.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8782595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internet concepts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519348"/>
            <a:ext cx="6318503" cy="4710002"/>
          </a:xfrm>
        </p:spPr>
        <p:txBody>
          <a:bodyPr>
            <a:normAutofit/>
          </a:bodyPr>
          <a:lstStyle/>
          <a:p>
            <a:r>
              <a:rPr lang="en-US" b="1" dirty="0"/>
              <a:t>Client: </a:t>
            </a:r>
            <a:r>
              <a:rPr lang="en-US" dirty="0"/>
              <a:t>Accesses services (e.g. an HTML file) made available by a server</a:t>
            </a:r>
          </a:p>
          <a:p>
            <a:endParaRPr lang="en-US" dirty="0"/>
          </a:p>
          <a:p>
            <a:r>
              <a:rPr lang="en-US" b="1" dirty="0"/>
              <a:t>Server: </a:t>
            </a:r>
            <a:r>
              <a:rPr lang="en-GB" dirty="0"/>
              <a:t>provides services for other programs or devices (client)</a:t>
            </a:r>
          </a:p>
          <a:p>
            <a:endParaRPr lang="en-GB" dirty="0"/>
          </a:p>
          <a:p>
            <a:r>
              <a:rPr lang="en-US" b="1" dirty="0"/>
              <a:t>H</a:t>
            </a:r>
            <a:r>
              <a:rPr lang="en-GB" b="1" dirty="0"/>
              <a:t>TTP: </a:t>
            </a:r>
            <a:r>
              <a:rPr lang="en-GB" dirty="0"/>
              <a:t>hyper-text transfer protocol – the rules for how to send data over the internet</a:t>
            </a:r>
          </a:p>
          <a:p>
            <a:endParaRPr lang="en-GB" dirty="0"/>
          </a:p>
          <a:p>
            <a:r>
              <a:rPr lang="en-US" b="1" dirty="0"/>
              <a:t>I</a:t>
            </a:r>
            <a:r>
              <a:rPr lang="en-GB" b="1" dirty="0"/>
              <a:t>P address: </a:t>
            </a:r>
            <a:r>
              <a:rPr lang="en-GB" dirty="0"/>
              <a:t>the unique number of a computer connected to the internet</a:t>
            </a:r>
          </a:p>
        </p:txBody>
      </p:sp>
      <p:pic>
        <p:nvPicPr>
          <p:cNvPr id="6146" name="Picture 2" descr="https://upload.wikimedia.org/wikipedia/commons/thumb/c/c9/Client-server-model.svg/500px-Client-server-model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560" y="2219856"/>
            <a:ext cx="4762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96887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for today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Introductions</a:t>
            </a:r>
          </a:p>
          <a:p>
            <a:r>
              <a:rPr lang="en-US" dirty="0"/>
              <a:t>Syllabus &amp; Course Contract</a:t>
            </a:r>
          </a:p>
          <a:p>
            <a:r>
              <a:rPr lang="en-US" dirty="0"/>
              <a:t>Unloop Overview</a:t>
            </a:r>
          </a:p>
          <a:p>
            <a:r>
              <a:rPr lang="en-US" dirty="0"/>
              <a:t>Computers &amp; the Internet</a:t>
            </a:r>
          </a:p>
          <a:p>
            <a:r>
              <a:rPr lang="en-US" dirty="0"/>
              <a:t>Fundamental Programming Concepts</a:t>
            </a:r>
          </a:p>
          <a:p>
            <a:r>
              <a:rPr lang="en-US" dirty="0"/>
              <a:t>Lab: </a:t>
            </a:r>
            <a:r>
              <a:rPr lang="en-US" dirty="0" err="1"/>
              <a:t>Blockly</a:t>
            </a:r>
            <a:r>
              <a:rPr lang="en-US" dirty="0"/>
              <a:t> 1</a:t>
            </a:r>
          </a:p>
          <a:p>
            <a:r>
              <a:rPr lang="en-US" dirty="0"/>
              <a:t>Readings assigned: Internet of Things (</a:t>
            </a:r>
            <a:r>
              <a:rPr lang="en-US" dirty="0" err="1"/>
              <a:t>IoT</a:t>
            </a:r>
            <a:r>
              <a:rPr lang="en-US" dirty="0"/>
              <a:t>)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043996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613" y="189204"/>
            <a:ext cx="10772775" cy="1602792"/>
          </a:xfrm>
        </p:spPr>
        <p:txBody>
          <a:bodyPr>
            <a:normAutofit/>
          </a:bodyPr>
          <a:lstStyle/>
          <a:p>
            <a:r>
              <a:rPr lang="en-US" sz="4800" b="1" dirty="0"/>
              <a:t>Basic Programming Concepts</a:t>
            </a:r>
          </a:p>
        </p:txBody>
      </p:sp>
      <p:sp>
        <p:nvSpPr>
          <p:cNvPr id="3" name="Rectangle 2"/>
          <p:cNvSpPr/>
          <p:nvPr/>
        </p:nvSpPr>
        <p:spPr>
          <a:xfrm>
            <a:off x="495300" y="1472843"/>
            <a:ext cx="10922000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2400" dirty="0">
                <a:latin typeface="+mj-lt"/>
              </a:rPr>
              <a:t>Refresh: What is a computer program? </a:t>
            </a:r>
          </a:p>
          <a:p>
            <a:pPr lvl="1" fontAlgn="base"/>
            <a:endParaRPr lang="en-US" sz="2400" i="1" dirty="0">
              <a:latin typeface="+mj-lt"/>
            </a:endParaRPr>
          </a:p>
          <a:p>
            <a:pPr lvl="1" fontAlgn="base"/>
            <a:r>
              <a:rPr lang="en-US" sz="2400" dirty="0" err="1">
                <a:latin typeface="+mj-lt"/>
              </a:rPr>
              <a:t>Blockly</a:t>
            </a:r>
            <a:r>
              <a:rPr lang="en-US" sz="2400" dirty="0">
                <a:latin typeface="+mj-lt"/>
              </a:rPr>
              <a:t> programs will teach: 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i="1" dirty="0"/>
              <a:t>If/Else Statements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i="1" dirty="0">
                <a:latin typeface="+mj-lt"/>
              </a:rPr>
              <a:t>For Loops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i="1" dirty="0">
                <a:latin typeface="+mj-lt"/>
              </a:rPr>
              <a:t>While Loops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i="1" dirty="0">
                <a:latin typeface="+mj-lt"/>
              </a:rPr>
              <a:t>Variables (we will cover this next session)</a:t>
            </a:r>
          </a:p>
          <a:p>
            <a:pPr lvl="1" fontAlgn="base"/>
            <a:endParaRPr lang="en-US" sz="2400" i="1" dirty="0">
              <a:latin typeface="+mj-lt"/>
            </a:endParaRPr>
          </a:p>
          <a:p>
            <a:pPr lvl="1" fontAlgn="base"/>
            <a:r>
              <a:rPr lang="en-US" sz="2400" dirty="0">
                <a:latin typeface="+mj-lt"/>
              </a:rPr>
              <a:t>Why </a:t>
            </a:r>
            <a:r>
              <a:rPr lang="en-US" sz="2400" dirty="0" err="1">
                <a:latin typeface="+mj-lt"/>
              </a:rPr>
              <a:t>Blockly</a:t>
            </a:r>
            <a:r>
              <a:rPr lang="en-US" sz="2400" dirty="0">
                <a:latin typeface="+mj-lt"/>
              </a:rPr>
              <a:t>: </a:t>
            </a:r>
          </a:p>
          <a:p>
            <a:pPr marL="800100" lvl="1" indent="-342900" fontAlgn="base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We don’t have to worry about Syntax!</a:t>
            </a:r>
          </a:p>
          <a:p>
            <a:pPr marL="1257300" lvl="2" indent="-342900" fontAlgn="base">
              <a:buFont typeface="Arial" panose="020B0604020202020204" pitchFamily="34" charset="0"/>
              <a:buChar char="•"/>
            </a:pPr>
            <a:r>
              <a:rPr lang="en-US" sz="2000" dirty="0">
                <a:latin typeface="+mj-lt"/>
              </a:rPr>
              <a:t>Syntax: Spelling and correct formatting of code</a:t>
            </a:r>
            <a:endParaRPr lang="en-US" sz="2000" dirty="0"/>
          </a:p>
          <a:p>
            <a:pPr lvl="1" fontAlgn="base"/>
            <a:endParaRPr lang="en-US" sz="2400" i="1" u="sng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57728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613" y="189204"/>
            <a:ext cx="10772775" cy="1602792"/>
          </a:xfrm>
        </p:spPr>
        <p:txBody>
          <a:bodyPr>
            <a:normAutofit/>
          </a:bodyPr>
          <a:lstStyle/>
          <a:p>
            <a:r>
              <a:rPr lang="en-US" sz="4800" b="1" dirty="0"/>
              <a:t>If Statement</a:t>
            </a:r>
          </a:p>
        </p:txBody>
      </p:sp>
      <p:sp>
        <p:nvSpPr>
          <p:cNvPr id="4" name="Rectangle 3"/>
          <p:cNvSpPr/>
          <p:nvPr/>
        </p:nvSpPr>
        <p:spPr>
          <a:xfrm>
            <a:off x="647700" y="1602413"/>
            <a:ext cx="109220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fontAlgn="base"/>
            <a:r>
              <a:rPr lang="en-US" sz="2400" dirty="0"/>
              <a:t>Test a Condition, and execute a statement(s) based on that condition. </a:t>
            </a:r>
          </a:p>
          <a:p>
            <a:pPr marL="0" lvl="1" fontAlgn="base"/>
            <a:r>
              <a:rPr lang="en-US" sz="2400" i="1" dirty="0">
                <a:latin typeface="+mj-lt"/>
              </a:rPr>
              <a:t>If an obstacle is on the right, turn left. </a:t>
            </a:r>
          </a:p>
          <a:p>
            <a:pPr lvl="1" fontAlgn="base"/>
            <a:endParaRPr lang="en-US" sz="2400" dirty="0">
              <a:latin typeface="+mj-lt"/>
            </a:endParaRPr>
          </a:p>
          <a:p>
            <a:pPr lvl="1" fontAlgn="base"/>
            <a:r>
              <a:rPr lang="en-US" sz="2400" b="1" dirty="0">
                <a:latin typeface="+mj-lt"/>
              </a:rPr>
              <a:t>If/Else Statement: </a:t>
            </a:r>
          </a:p>
          <a:p>
            <a:pPr lvl="1" fontAlgn="base"/>
            <a:r>
              <a:rPr lang="en-US" sz="2400" dirty="0">
                <a:latin typeface="+mj-lt"/>
              </a:rPr>
              <a:t>An If Statement, with a “Else Clause” attached. The “Else Clause” allows the program to take an action when the condition is NOT true</a:t>
            </a:r>
          </a:p>
          <a:p>
            <a:pPr lvl="1" fontAlgn="base"/>
            <a:r>
              <a:rPr lang="en-US" sz="2400" i="1" dirty="0"/>
              <a:t>If an obstacle is on the right, turn left. Otherwise, go forward. </a:t>
            </a:r>
          </a:p>
          <a:p>
            <a:pPr lvl="1" fontAlgn="base"/>
            <a:endParaRPr lang="en-US" sz="2400" i="1" dirty="0"/>
          </a:p>
          <a:p>
            <a:pPr lvl="1" fontAlgn="base"/>
            <a:r>
              <a:rPr lang="en-US" sz="2400" b="1" dirty="0"/>
              <a:t>Nested If Statement:</a:t>
            </a:r>
          </a:p>
          <a:p>
            <a:pPr lvl="1" fontAlgn="base"/>
            <a:r>
              <a:rPr lang="en-US" sz="2400" dirty="0"/>
              <a:t>Checks several conditions, one after another, and executes statement (s) based on those conditions</a:t>
            </a:r>
          </a:p>
          <a:p>
            <a:pPr lvl="1" fontAlgn="base"/>
            <a:r>
              <a:rPr lang="en-US" sz="2400" i="1" dirty="0"/>
              <a:t>If an obstacle is on the right, turn left, else if obstacle is on the left, flash red lights. Otherwise go forward.  </a:t>
            </a:r>
          </a:p>
          <a:p>
            <a:pPr lvl="1" fontAlgn="base"/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602843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613" y="189204"/>
            <a:ext cx="10772775" cy="1602792"/>
          </a:xfrm>
        </p:spPr>
        <p:txBody>
          <a:bodyPr>
            <a:normAutofit/>
          </a:bodyPr>
          <a:lstStyle/>
          <a:p>
            <a:r>
              <a:rPr lang="en-US" sz="4800" b="1" dirty="0"/>
              <a:t>For Loop </a:t>
            </a:r>
          </a:p>
        </p:txBody>
      </p:sp>
      <p:sp>
        <p:nvSpPr>
          <p:cNvPr id="3" name="Rectangle 2"/>
          <p:cNvSpPr/>
          <p:nvPr/>
        </p:nvSpPr>
        <p:spPr>
          <a:xfrm>
            <a:off x="495300" y="1472843"/>
            <a:ext cx="10922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2400" dirty="0"/>
              <a:t>Repeat a section of code a number of times </a:t>
            </a:r>
          </a:p>
        </p:txBody>
      </p:sp>
      <p:sp>
        <p:nvSpPr>
          <p:cNvPr id="4" name="Rectangle 3"/>
          <p:cNvSpPr/>
          <p:nvPr/>
        </p:nvSpPr>
        <p:spPr>
          <a:xfrm>
            <a:off x="495300" y="1955950"/>
            <a:ext cx="109220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2400" b="1" dirty="0">
                <a:latin typeface="+mj-lt"/>
              </a:rPr>
              <a:t>Example: </a:t>
            </a:r>
          </a:p>
          <a:p>
            <a:pPr lvl="1" fontAlgn="base"/>
            <a:r>
              <a:rPr lang="en-US" sz="2400" i="1" dirty="0">
                <a:latin typeface="+mj-lt"/>
              </a:rPr>
              <a:t>Walk forward 5 steps, turn left. Repeat 4 times. </a:t>
            </a:r>
          </a:p>
          <a:p>
            <a:pPr lvl="1" fontAlgn="base"/>
            <a:endParaRPr lang="en-US" sz="2400" b="1" i="1" u="sng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994571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613" y="189204"/>
            <a:ext cx="10772775" cy="1602792"/>
          </a:xfrm>
        </p:spPr>
        <p:txBody>
          <a:bodyPr>
            <a:normAutofit/>
          </a:bodyPr>
          <a:lstStyle/>
          <a:p>
            <a:r>
              <a:rPr lang="en-US" sz="4800" b="1" dirty="0"/>
              <a:t>While Loop </a:t>
            </a:r>
          </a:p>
        </p:txBody>
      </p:sp>
      <p:sp>
        <p:nvSpPr>
          <p:cNvPr id="3" name="Rectangle 2"/>
          <p:cNvSpPr/>
          <p:nvPr/>
        </p:nvSpPr>
        <p:spPr>
          <a:xfrm>
            <a:off x="495300" y="1472843"/>
            <a:ext cx="109220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fontAlgn="base"/>
            <a:r>
              <a:rPr lang="en-US" sz="2400" dirty="0"/>
              <a:t>Similar to a For Loop, a While Loop lets a section of code be repeated. </a:t>
            </a:r>
          </a:p>
          <a:p>
            <a:pPr lvl="1" fontAlgn="base"/>
            <a:endParaRPr lang="en-US" sz="2400" dirty="0"/>
          </a:p>
          <a:p>
            <a:pPr lvl="1" fontAlgn="base"/>
            <a:r>
              <a:rPr lang="en-US" sz="2400" dirty="0"/>
              <a:t>A While Loop repeats the code, while a condition exists </a:t>
            </a:r>
          </a:p>
          <a:p>
            <a:pPr lvl="1" fontAlgn="base"/>
            <a:endParaRPr lang="en-US" sz="2400" i="1" dirty="0"/>
          </a:p>
          <a:p>
            <a:pPr lvl="1" fontAlgn="base"/>
            <a:r>
              <a:rPr lang="en-US" sz="2400" dirty="0"/>
              <a:t>Example: </a:t>
            </a:r>
          </a:p>
          <a:p>
            <a:pPr lvl="1" fontAlgn="base"/>
            <a:r>
              <a:rPr lang="en-US" sz="2400" i="1" dirty="0"/>
              <a:t>While obstacles are in front of the robot, flash red lights. </a:t>
            </a:r>
          </a:p>
          <a:p>
            <a:pPr lvl="1" fontAlgn="base"/>
            <a:r>
              <a:rPr lang="en-US" sz="2400" i="1" dirty="0"/>
              <a:t>While location does not equal destination, walk forward. </a:t>
            </a:r>
          </a:p>
          <a:p>
            <a:pPr lvl="1" fontAlgn="base"/>
            <a:endParaRPr lang="en-US" sz="2400" dirty="0"/>
          </a:p>
        </p:txBody>
      </p:sp>
      <p:sp>
        <p:nvSpPr>
          <p:cNvPr id="4" name="Rectangle 3"/>
          <p:cNvSpPr/>
          <p:nvPr/>
        </p:nvSpPr>
        <p:spPr>
          <a:xfrm>
            <a:off x="891540" y="4686300"/>
            <a:ext cx="10525760" cy="1291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Discussion: what would happen if we had a while loop with a condition that was always true?</a:t>
            </a:r>
            <a:endParaRPr lang="en-GB" sz="3600" b="1" dirty="0"/>
          </a:p>
        </p:txBody>
      </p:sp>
    </p:spTree>
    <p:extLst>
      <p:ext uri="{BB962C8B-B14F-4D97-AF65-F5344CB8AC3E}">
        <p14:creationId xmlns:p14="http://schemas.microsoft.com/office/powerpoint/2010/main" val="32923675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613" y="189204"/>
            <a:ext cx="10772775" cy="1602792"/>
          </a:xfrm>
        </p:spPr>
        <p:txBody>
          <a:bodyPr>
            <a:normAutofit/>
          </a:bodyPr>
          <a:lstStyle/>
          <a:p>
            <a:r>
              <a:rPr lang="en-US" sz="4800" b="1" dirty="0"/>
              <a:t>Programming is a different type of Edu</a:t>
            </a:r>
          </a:p>
        </p:txBody>
      </p:sp>
      <p:sp>
        <p:nvSpPr>
          <p:cNvPr id="3" name="Rectangle 2"/>
          <p:cNvSpPr/>
          <p:nvPr/>
        </p:nvSpPr>
        <p:spPr>
          <a:xfrm>
            <a:off x="495300" y="1650643"/>
            <a:ext cx="1118616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Embrace “failure” – it’s part of the process</a:t>
            </a:r>
          </a:p>
          <a:p>
            <a:pPr marL="914400" lvl="1" indent="-457200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Learn to be at home with not knowing, but stay curious!</a:t>
            </a:r>
          </a:p>
          <a:p>
            <a:pPr marL="914400" lvl="1" indent="-457200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Collaboration is encouraged – don’t reinvent the wheel, work together</a:t>
            </a:r>
          </a:p>
          <a:p>
            <a:pPr marL="914400" lvl="1" indent="-457200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There is rarely one solution to a problem – be creative</a:t>
            </a:r>
          </a:p>
          <a:p>
            <a:pPr marL="914400" lvl="1" indent="-457200" fontAlgn="base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Experiment with different types of problem solving</a:t>
            </a:r>
          </a:p>
        </p:txBody>
      </p:sp>
    </p:spTree>
    <p:extLst>
      <p:ext uri="{BB962C8B-B14F-4D97-AF65-F5344CB8AC3E}">
        <p14:creationId xmlns:p14="http://schemas.microsoft.com/office/powerpoint/2010/main" val="29082232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TSA (think, search, ask) approach to problem solving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031292"/>
            <a:ext cx="10753725" cy="4043628"/>
          </a:xfrm>
        </p:spPr>
        <p:txBody>
          <a:bodyPr>
            <a:normAutofit/>
          </a:bodyPr>
          <a:lstStyle/>
          <a:p>
            <a:pPr marL="461772" lvl="1" indent="-457200">
              <a:buFont typeface="+mj-lt"/>
              <a:buAutoNum type="arabicPeriod"/>
            </a:pPr>
            <a:r>
              <a:rPr lang="en-US" sz="1800" b="1" dirty="0"/>
              <a:t>Think: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What is the problem I am having?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What do I know about the problem?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What do I not know about the problem?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What could I try on my own to solve the problem?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If I can’t solve it after some effort, how can I phrase it as a question? (be as specific as possible)</a:t>
            </a:r>
          </a:p>
          <a:p>
            <a:pPr marL="461772" lvl="1" indent="-457200">
              <a:buFont typeface="+mj-lt"/>
              <a:buAutoNum type="arabicPeriod"/>
            </a:pPr>
            <a:r>
              <a:rPr lang="en-US" sz="1800" b="1" dirty="0"/>
              <a:t>Search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What resources do I have where I could get information about my question?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Do any of the resources I can access have information that can answer my question?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If not, do any resources have information that allow me to make my question more specific?</a:t>
            </a:r>
          </a:p>
          <a:p>
            <a:pPr marL="461772" lvl="1" indent="-457200">
              <a:buFont typeface="+mj-lt"/>
              <a:buAutoNum type="arabicPeriod"/>
            </a:pPr>
            <a:r>
              <a:rPr lang="en-US" sz="1800" b="1" dirty="0"/>
              <a:t>Ask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Do any of the people around me know the answer to my question?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If not, have any of the people around me run into the same problem?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Do any of the people around me have information that allow me to make my question more specific?</a:t>
            </a:r>
          </a:p>
          <a:p>
            <a:pPr marL="560070" lvl="3" indent="-285750">
              <a:buFont typeface="Arial" panose="020B0604020202020204" pitchFamily="34" charset="0"/>
              <a:buChar char="•"/>
            </a:pPr>
            <a:r>
              <a:rPr lang="en-US" sz="1400" dirty="0"/>
              <a:t>Last step: ask a TA or your teacher!</a:t>
            </a:r>
            <a:endParaRPr lang="en-GB" sz="1400" dirty="0"/>
          </a:p>
        </p:txBody>
      </p:sp>
      <p:sp>
        <p:nvSpPr>
          <p:cNvPr id="4" name="Rectangle 3"/>
          <p:cNvSpPr/>
          <p:nvPr/>
        </p:nvSpPr>
        <p:spPr>
          <a:xfrm>
            <a:off x="657223" y="5322250"/>
            <a:ext cx="5492117" cy="12604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dirty="0">
                <a:solidFill>
                  <a:schemeClr val="tx1"/>
                </a:solidFill>
              </a:rPr>
              <a:t>Why?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This is how people will expect you to solve problems in tech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Fewer bottlenecks when you are asking for help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People will be happier to help you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Clearly stating problems is an invaluable skill</a:t>
            </a:r>
            <a:endParaRPr lang="en-GB" sz="14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49340" y="5322250"/>
            <a:ext cx="5492117" cy="126047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400" b="1" dirty="0">
                <a:solidFill>
                  <a:schemeClr val="tx1"/>
                </a:solidFill>
              </a:rPr>
              <a:t>Be mindful of: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Time: don’t just bang your head against the wall for forever, if you’re stuck, it’s ok to ask!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1"/>
                </a:solidFill>
              </a:rPr>
              <a:t>Collaboration: be eager to help and be helped! If someone helps you along the way, share what you learn</a:t>
            </a:r>
          </a:p>
          <a:p>
            <a:pPr marL="342900" indent="-342900">
              <a:buFont typeface="+mj-lt"/>
              <a:buAutoNum type="arabicPeriod"/>
            </a:pPr>
            <a:endParaRPr lang="en-GB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0127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613" y="189204"/>
            <a:ext cx="10772775" cy="1602792"/>
          </a:xfrm>
        </p:spPr>
        <p:txBody>
          <a:bodyPr>
            <a:normAutofit/>
          </a:bodyPr>
          <a:lstStyle/>
          <a:p>
            <a:r>
              <a:rPr lang="en-US" sz="4800" b="1" dirty="0" err="1"/>
              <a:t>Blockly</a:t>
            </a:r>
            <a:r>
              <a:rPr lang="en-US" sz="4800" b="1" dirty="0"/>
              <a:t> Intro</a:t>
            </a:r>
          </a:p>
        </p:txBody>
      </p:sp>
    </p:spTree>
    <p:extLst>
      <p:ext uri="{BB962C8B-B14F-4D97-AF65-F5344CB8AC3E}">
        <p14:creationId xmlns:p14="http://schemas.microsoft.com/office/powerpoint/2010/main" val="26672331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2613" y="189204"/>
            <a:ext cx="10772775" cy="1270582"/>
          </a:xfrm>
        </p:spPr>
        <p:txBody>
          <a:bodyPr>
            <a:normAutofit/>
          </a:bodyPr>
          <a:lstStyle/>
          <a:p>
            <a:r>
              <a:rPr lang="en-US" sz="4800" b="1" dirty="0"/>
              <a:t>For the rest of today:</a:t>
            </a:r>
          </a:p>
        </p:txBody>
      </p:sp>
      <p:sp>
        <p:nvSpPr>
          <p:cNvPr id="3" name="Rectangle 2"/>
          <p:cNvSpPr/>
          <p:nvPr/>
        </p:nvSpPr>
        <p:spPr>
          <a:xfrm>
            <a:off x="825500" y="1276906"/>
            <a:ext cx="1062736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Log into Moodle, find your folder on the drive &amp; let me know of any problems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Get set-up on </a:t>
            </a:r>
            <a:r>
              <a:rPr lang="en-US" sz="2400" dirty="0" err="1"/>
              <a:t>Blockly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Complete Maze and Bird Exercise through exercise 8 each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When you are complete with each exercise, please call me over so I can check off your completion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Stretch goal: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Complete exercises 9 and 10 (only work on this if you have completed 1-8 of both Maze and Bird)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Pass out reading for homework</a:t>
            </a:r>
          </a:p>
        </p:txBody>
      </p:sp>
    </p:spTree>
    <p:extLst>
      <p:ext uri="{BB962C8B-B14F-4D97-AF65-F5344CB8AC3E}">
        <p14:creationId xmlns:p14="http://schemas.microsoft.com/office/powerpoint/2010/main" val="2659898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Rectangle 97"/>
          <p:cNvSpPr/>
          <p:nvPr/>
        </p:nvSpPr>
        <p:spPr>
          <a:xfrm>
            <a:off x="598516" y="2274838"/>
            <a:ext cx="10797313" cy="1975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85000"/>
              </a:lnSpc>
              <a:spcBef>
                <a:spcPct val="0"/>
              </a:spcBef>
            </a:pPr>
            <a:r>
              <a:rPr lang="en-US" sz="4800" b="1" spc="-120" dirty="0">
                <a:solidFill>
                  <a:schemeClr val="accent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Introductions</a:t>
            </a:r>
          </a:p>
          <a:p>
            <a:pPr algn="ctr" defTabSz="914400">
              <a:lnSpc>
                <a:spcPct val="85000"/>
              </a:lnSpc>
              <a:spcBef>
                <a:spcPct val="0"/>
              </a:spcBef>
            </a:pPr>
            <a:r>
              <a:rPr lang="en-US" sz="4800" b="1" spc="-120" dirty="0">
                <a:solidFill>
                  <a:schemeClr val="accent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Syllabus</a:t>
            </a:r>
          </a:p>
          <a:p>
            <a:pPr algn="ctr" defTabSz="914400">
              <a:lnSpc>
                <a:spcPct val="85000"/>
              </a:lnSpc>
              <a:spcBef>
                <a:spcPct val="0"/>
              </a:spcBef>
            </a:pPr>
            <a:r>
              <a:rPr lang="en-US" sz="4800" b="1" spc="-120" dirty="0">
                <a:solidFill>
                  <a:schemeClr val="accent1"/>
                </a:solidFill>
                <a:latin typeface="Segoe UI Light" panose="020B0502040204020203" pitchFamily="34" charset="0"/>
                <a:ea typeface="+mj-ea"/>
                <a:cs typeface="Segoe UI Light" panose="020B0502040204020203" pitchFamily="34" charset="0"/>
              </a:rPr>
              <a:t>Course Contract</a:t>
            </a:r>
          </a:p>
        </p:txBody>
      </p:sp>
    </p:spTree>
    <p:extLst>
      <p:ext uri="{BB962C8B-B14F-4D97-AF65-F5344CB8AC3E}">
        <p14:creationId xmlns:p14="http://schemas.microsoft.com/office/powerpoint/2010/main" val="3891299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Unloop Program Overview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6656" y="1263536"/>
            <a:ext cx="10753725" cy="530352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Mission: </a:t>
            </a:r>
            <a:r>
              <a:rPr lang="en-US" dirty="0"/>
              <a:t>Enable people who have been in prison to succeed in careers in tech</a:t>
            </a:r>
          </a:p>
          <a:p>
            <a:pPr marL="0" indent="0">
              <a:buNone/>
            </a:pPr>
            <a:r>
              <a:rPr lang="en-US" dirty="0"/>
              <a:t>What Unloop does:</a:t>
            </a:r>
          </a:p>
          <a:p>
            <a:pPr marL="491681" indent="-3492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dirty="0"/>
              <a:t>Education programs</a:t>
            </a:r>
          </a:p>
          <a:p>
            <a:pPr marL="491681" indent="-3492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dirty="0"/>
              <a:t>Mentorship</a:t>
            </a:r>
          </a:p>
          <a:p>
            <a:pPr marL="491681" indent="-3492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dirty="0"/>
              <a:t>Employer Network</a:t>
            </a:r>
          </a:p>
          <a:p>
            <a:pPr marL="0" indent="0">
              <a:buNone/>
              <a:tabLst>
                <a:tab pos="747713" algn="l"/>
              </a:tabLst>
            </a:pPr>
            <a:r>
              <a:rPr lang="en-US" dirty="0"/>
              <a:t>Program at Monroe Correctional Complex</a:t>
            </a:r>
          </a:p>
          <a:p>
            <a:pPr marL="491681" lvl="1" indent="-3492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dirty="0"/>
              <a:t>1 year, 40 credit certificate program in web development </a:t>
            </a:r>
          </a:p>
          <a:p>
            <a:pPr marL="491681" lvl="1" indent="-3492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dirty="0"/>
              <a:t>Teaches skills you would need to be entry level web developer</a:t>
            </a:r>
          </a:p>
          <a:p>
            <a:pPr marL="491681" lvl="1" indent="-3492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dirty="0"/>
              <a:t>Workshops &amp; events with industry professionals</a:t>
            </a:r>
          </a:p>
          <a:p>
            <a:pPr marL="491681" lvl="1" indent="-349250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dirty="0"/>
              <a:t>Selection criteria = 75% formula &amp; 25% discretionary:</a:t>
            </a:r>
          </a:p>
          <a:p>
            <a:pPr marL="948881" lvl="2" indent="-349250"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i="0" dirty="0"/>
              <a:t>Grade in Intro to Tech Careers (50%)</a:t>
            </a:r>
          </a:p>
          <a:p>
            <a:pPr marL="948881" lvl="2" indent="-349250"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i="0" dirty="0"/>
              <a:t>Written application (30%)</a:t>
            </a:r>
          </a:p>
          <a:p>
            <a:pPr marL="948881" lvl="2" indent="-349250">
              <a:buFont typeface="Arial" panose="020B0604020202020204" pitchFamily="34" charset="0"/>
              <a:buChar char="•"/>
              <a:tabLst>
                <a:tab pos="747713" algn="l"/>
              </a:tabLst>
            </a:pPr>
            <a:r>
              <a:rPr lang="en-US" i="0" dirty="0"/>
              <a:t>Computer basics &amp; logic assessment (20%)</a:t>
            </a:r>
          </a:p>
          <a:p>
            <a:pPr marL="4572" lvl="1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56219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discussion rules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are no stupid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Learning is the objective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Everyone learns together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Help each other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7036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to expect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class covers a very broad topic – tech and programming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You’ll get a sense of what you’re interested in and would like to learn more about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 don’t know everything, and neither will you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Have fun!  (and ask questions)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6733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discussion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What is the tech industry &amp; why does it matter?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Computers from the bits up: Hardware and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Intro to the Internet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Foundation programming concepts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20609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7224" y="153727"/>
            <a:ext cx="10989946" cy="1103573"/>
          </a:xfrm>
        </p:spPr>
        <p:txBody>
          <a:bodyPr>
            <a:normAutofit/>
          </a:bodyPr>
          <a:lstStyle/>
          <a:p>
            <a:r>
              <a:rPr lang="en-GB" dirty="0"/>
              <a:t>What is Technology? What is the “Tech Industry”?</a:t>
            </a:r>
          </a:p>
        </p:txBody>
      </p:sp>
      <p:sp>
        <p:nvSpPr>
          <p:cNvPr id="6" name="Rectangle 5"/>
          <p:cNvSpPr/>
          <p:nvPr/>
        </p:nvSpPr>
        <p:spPr>
          <a:xfrm>
            <a:off x="857251" y="1691640"/>
            <a:ext cx="542925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Technology: </a:t>
            </a:r>
            <a:r>
              <a:rPr lang="en-US" sz="3200" dirty="0"/>
              <a:t>the use of science in industry, engineering, etc., to invent useful things or to solve problems</a:t>
            </a:r>
          </a:p>
          <a:p>
            <a:endParaRPr lang="en-US" sz="3200" dirty="0"/>
          </a:p>
          <a:p>
            <a:r>
              <a:rPr lang="en-US" sz="3200" b="1" dirty="0"/>
              <a:t>Tech Industry:  </a:t>
            </a:r>
            <a:r>
              <a:rPr lang="en-GB" sz="3200" dirty="0"/>
              <a:t>hardware, software, services </a:t>
            </a:r>
            <a:endParaRPr lang="en-US" sz="3200" dirty="0"/>
          </a:p>
        </p:txBody>
      </p:sp>
      <p:pic>
        <p:nvPicPr>
          <p:cNvPr id="7" name="Picture 2" descr="Image result for worldwide IT spending guid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1" y="1257300"/>
            <a:ext cx="5246369" cy="5181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0702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613" y="2627604"/>
            <a:ext cx="10772775" cy="1602792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/>
              <a:t>What is the first thing that comes to mind when you think of computer programming?</a:t>
            </a:r>
            <a:br>
              <a:rPr lang="en-US" sz="4800" b="1" dirty="0"/>
            </a:b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928307128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26170</TotalTime>
  <Words>1522</Words>
  <Application>Microsoft Office PowerPoint</Application>
  <PresentationFormat>Widescreen</PresentationFormat>
  <Paragraphs>190</Paragraphs>
  <Slides>27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Roboto</vt:lpstr>
      <vt:lpstr>Segoe UI Light</vt:lpstr>
      <vt:lpstr>Metropolitan</vt:lpstr>
      <vt:lpstr>PowerPoint Presentation</vt:lpstr>
      <vt:lpstr>Agenda for today</vt:lpstr>
      <vt:lpstr>PowerPoint Presentation</vt:lpstr>
      <vt:lpstr>Unloop Program Overview</vt:lpstr>
      <vt:lpstr>Class discussion rules</vt:lpstr>
      <vt:lpstr>What to expect</vt:lpstr>
      <vt:lpstr>Today’s discussion</vt:lpstr>
      <vt:lpstr>What is Technology? What is the “Tech Industry”?</vt:lpstr>
      <vt:lpstr>What is the first thing that comes to mind when you think of computer programming? </vt:lpstr>
      <vt:lpstr>Computer Programming</vt:lpstr>
      <vt:lpstr>What is a computer?</vt:lpstr>
      <vt:lpstr>Hardware vs. Software</vt:lpstr>
      <vt:lpstr>How does software work?</vt:lpstr>
      <vt:lpstr>Important types of software</vt:lpstr>
      <vt:lpstr>PowerPoint Presentation</vt:lpstr>
      <vt:lpstr>What happens when I visit a website?</vt:lpstr>
      <vt:lpstr>What happens when I visit a website?</vt:lpstr>
      <vt:lpstr>What happens when I visit a website?</vt:lpstr>
      <vt:lpstr>Important internet concepts</vt:lpstr>
      <vt:lpstr>Basic Programming Concepts</vt:lpstr>
      <vt:lpstr>If Statement</vt:lpstr>
      <vt:lpstr>For Loop </vt:lpstr>
      <vt:lpstr>While Loop </vt:lpstr>
      <vt:lpstr>Programming is a different type of Edu</vt:lpstr>
      <vt:lpstr>TSA (think, search, ask) approach to problem solving</vt:lpstr>
      <vt:lpstr>Blockly Intro</vt:lpstr>
      <vt:lpstr>For the rest of today: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1up Club Strategy Overview</dc:title>
  <dc:creator>David Almeida</dc:creator>
  <cp:lastModifiedBy>David Almeida</cp:lastModifiedBy>
  <cp:revision>292</cp:revision>
  <cp:lastPrinted>2015-09-14T20:49:19Z</cp:lastPrinted>
  <dcterms:created xsi:type="dcterms:W3CDTF">2015-07-21T18:06:08Z</dcterms:created>
  <dcterms:modified xsi:type="dcterms:W3CDTF">2017-03-10T22:00:26Z</dcterms:modified>
</cp:coreProperties>
</file>

<file path=docProps/thumbnail.jpeg>
</file>